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4" r:id="rId3"/>
    <p:sldId id="257" r:id="rId4"/>
    <p:sldId id="258" r:id="rId5"/>
    <p:sldId id="260" r:id="rId6"/>
    <p:sldId id="261" r:id="rId7"/>
    <p:sldId id="262" r:id="rId8"/>
    <p:sldId id="265" r:id="rId9"/>
    <p:sldId id="267" r:id="rId10"/>
    <p:sldId id="268" r:id="rId11"/>
    <p:sldId id="263" r:id="rId12"/>
    <p:sldId id="266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6219" autoAdjust="0"/>
  </p:normalViewPr>
  <p:slideViewPr>
    <p:cSldViewPr>
      <p:cViewPr varScale="1">
        <p:scale>
          <a:sx n="63" d="100"/>
          <a:sy n="63" d="100"/>
        </p:scale>
        <p:origin x="-53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User</a:t>
            </a:r>
            <a:r>
              <a:rPr lang="en-US" baseline="0" dirty="0" smtClean="0"/>
              <a:t> Submissions Aggregated in 6 Hour Buckets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Submitted</c:v>
                </c:pt>
              </c:strCache>
            </c:strRef>
          </c:tx>
          <c:cat>
            <c:numRef>
              <c:f>Sheet1!$A$2:$A$29</c:f>
              <c:numCache>
                <c:formatCode>General</c:formatCode>
                <c:ptCount val="28"/>
                <c:pt idx="0">
                  <c:v>0</c:v>
                </c:pt>
                <c:pt idx="1">
                  <c:v>6</c:v>
                </c:pt>
                <c:pt idx="2">
                  <c:v>12</c:v>
                </c:pt>
                <c:pt idx="3">
                  <c:v>18</c:v>
                </c:pt>
                <c:pt idx="4">
                  <c:v>24</c:v>
                </c:pt>
                <c:pt idx="5">
                  <c:v>30</c:v>
                </c:pt>
                <c:pt idx="6">
                  <c:v>36</c:v>
                </c:pt>
                <c:pt idx="7">
                  <c:v>42</c:v>
                </c:pt>
                <c:pt idx="8">
                  <c:v>48</c:v>
                </c:pt>
                <c:pt idx="9">
                  <c:v>54</c:v>
                </c:pt>
                <c:pt idx="10">
                  <c:v>60</c:v>
                </c:pt>
                <c:pt idx="11">
                  <c:v>66</c:v>
                </c:pt>
                <c:pt idx="12">
                  <c:v>72</c:v>
                </c:pt>
                <c:pt idx="13">
                  <c:v>78</c:v>
                </c:pt>
                <c:pt idx="14">
                  <c:v>84</c:v>
                </c:pt>
                <c:pt idx="15">
                  <c:v>90</c:v>
                </c:pt>
                <c:pt idx="16">
                  <c:v>96</c:v>
                </c:pt>
                <c:pt idx="17">
                  <c:v>102</c:v>
                </c:pt>
                <c:pt idx="18">
                  <c:v>108</c:v>
                </c:pt>
                <c:pt idx="19">
                  <c:v>114</c:v>
                </c:pt>
                <c:pt idx="20">
                  <c:v>120</c:v>
                </c:pt>
                <c:pt idx="21">
                  <c:v>126</c:v>
                </c:pt>
                <c:pt idx="22">
                  <c:v>132</c:v>
                </c:pt>
                <c:pt idx="23">
                  <c:v>138</c:v>
                </c:pt>
                <c:pt idx="24">
                  <c:v>144</c:v>
                </c:pt>
                <c:pt idx="25">
                  <c:v>150</c:v>
                </c:pt>
                <c:pt idx="26">
                  <c:v>156</c:v>
                </c:pt>
                <c:pt idx="27">
                  <c:v>160</c:v>
                </c:pt>
              </c:numCache>
            </c:numRef>
          </c:cat>
          <c:val>
            <c:numRef>
              <c:f>Sheet1!$B$2:$B$29</c:f>
              <c:numCache>
                <c:formatCode>General</c:formatCode>
                <c:ptCount val="28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4</c:v>
                </c:pt>
                <c:pt idx="7">
                  <c:v>7</c:v>
                </c:pt>
                <c:pt idx="8">
                  <c:v>2</c:v>
                </c:pt>
                <c:pt idx="9">
                  <c:v>45</c:v>
                </c:pt>
                <c:pt idx="10">
                  <c:v>25</c:v>
                </c:pt>
                <c:pt idx="11">
                  <c:v>6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1</c:v>
                </c:pt>
                <c:pt idx="16">
                  <c:v>1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1</c:v>
                </c:pt>
                <c:pt idx="21">
                  <c:v>5</c:v>
                </c:pt>
                <c:pt idx="22">
                  <c:v>2</c:v>
                </c:pt>
                <c:pt idx="23">
                  <c:v>0</c:v>
                </c:pt>
                <c:pt idx="24">
                  <c:v>0</c:v>
                </c:pt>
                <c:pt idx="25">
                  <c:v>2</c:v>
                </c:pt>
                <c:pt idx="26">
                  <c:v>1</c:v>
                </c:pt>
                <c:pt idx="27">
                  <c:v>0</c:v>
                </c:pt>
              </c:numCache>
            </c:numRef>
          </c:val>
        </c:ser>
        <c:axId val="71361664"/>
        <c:axId val="71677056"/>
      </c:barChart>
      <c:catAx>
        <c:axId val="71361664"/>
        <c:scaling>
          <c:orientation val="minMax"/>
        </c:scaling>
        <c:axPos val="b"/>
        <c:numFmt formatCode="General" sourceLinked="1"/>
        <c:tickLblPos val="nextTo"/>
        <c:crossAx val="71677056"/>
        <c:crosses val="autoZero"/>
        <c:auto val="1"/>
        <c:lblAlgn val="ctr"/>
        <c:lblOffset val="100"/>
      </c:catAx>
      <c:valAx>
        <c:axId val="71677056"/>
        <c:scaling>
          <c:orientation val="minMax"/>
        </c:scaling>
        <c:axPos val="l"/>
        <c:majorGridlines/>
        <c:numFmt formatCode="General" sourceLinked="1"/>
        <c:tickLblPos val="nextTo"/>
        <c:crossAx val="7136166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view3D>
      <c:rotX val="30"/>
      <c:rotY val="18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Hits</c:v>
                </c:pt>
              </c:strCache>
            </c:strRef>
          </c:tx>
          <c:explosion val="25"/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4.255319149</a:t>
                    </a:r>
                  </a:p>
                </c:rich>
              </c:tx>
              <c:showVal val="1"/>
            </c:dLbl>
            <c:delete val="1"/>
          </c:dLbls>
          <c:cat>
            <c:strRef>
              <c:f>Sheet1!$A$2:$A$7</c:f>
              <c:strCache>
                <c:ptCount val="6"/>
                <c:pt idx="0">
                  <c:v>Google </c:v>
                </c:pt>
                <c:pt idx="1">
                  <c:v>Yahoo </c:v>
                </c:pt>
                <c:pt idx="2">
                  <c:v>Live </c:v>
                </c:pt>
                <c:pt idx="3">
                  <c:v>MSN.com</c:v>
                </c:pt>
                <c:pt idx="4">
                  <c:v>Altavista</c:v>
                </c:pt>
                <c:pt idx="5">
                  <c:v>Ask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79.255319148936167</c:v>
                </c:pt>
                <c:pt idx="1">
                  <c:v>11.170212765957446</c:v>
                </c:pt>
                <c:pt idx="2">
                  <c:v>4.2553191489361701</c:v>
                </c:pt>
                <c:pt idx="3">
                  <c:v>3.7234042553191489</c:v>
                </c:pt>
                <c:pt idx="4">
                  <c:v>1.0638297872340425</c:v>
                </c:pt>
                <c:pt idx="5">
                  <c:v>0.53191489361702127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baseline="0">
              <a:solidFill>
                <a:schemeClr val="bg1"/>
              </a:solidFill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2CB40-6302-4E92-A694-D5FE324FD313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E243-84FF-4839-A2AB-55515B9FFC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2CB40-6302-4E92-A694-D5FE324FD313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E243-84FF-4839-A2AB-55515B9FF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2CB40-6302-4E92-A694-D5FE324FD313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E243-84FF-4839-A2AB-55515B9FF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2CB40-6302-4E92-A694-D5FE324FD313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E243-84FF-4839-A2AB-55515B9FF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2CB40-6302-4E92-A694-D5FE324FD313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E243-84FF-4839-A2AB-55515B9FF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2CB40-6302-4E92-A694-D5FE324FD313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E243-84FF-4839-A2AB-55515B9FF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2CB40-6302-4E92-A694-D5FE324FD313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E243-84FF-4839-A2AB-55515B9FF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2CB40-6302-4E92-A694-D5FE324FD313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E243-84FF-4839-A2AB-55515B9FF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2CB40-6302-4E92-A694-D5FE324FD313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E243-84FF-4839-A2AB-55515B9FF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2CB40-6302-4E92-A694-D5FE324FD313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E243-84FF-4839-A2AB-55515B9FFC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E02CB40-6302-4E92-A694-D5FE324FD313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9A9E243-84FF-4839-A2AB-55515B9FF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E02CB40-6302-4E92-A694-D5FE324FD313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9A9E243-84FF-4839-A2AB-55515B9FF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/" TargetMode="External"/><Relationship Id="rId3" Type="http://schemas.openxmlformats.org/officeDocument/2006/relationships/hyperlink" Target="http://www.google.com/" TargetMode="External"/><Relationship Id="rId7" Type="http://schemas.openxmlformats.org/officeDocument/2006/relationships/hyperlink" Target="http://search.asu.edu/" TargetMode="External"/><Relationship Id="rId2" Type="http://schemas.openxmlformats.org/officeDocument/2006/relationships/hyperlink" Target="http://nasa.asu.ed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ms.org/" TargetMode="External"/><Relationship Id="rId11" Type="http://schemas.openxmlformats.org/officeDocument/2006/relationships/hyperlink" Target="http://us.mg1.mail.yahoo.com/" TargetMode="External"/><Relationship Id="rId5" Type="http://schemas.openxmlformats.org/officeDocument/2006/relationships/hyperlink" Target="http://www.asuwebdevil.com/" TargetMode="External"/><Relationship Id="rId10" Type="http://schemas.openxmlformats.org/officeDocument/2006/relationships/hyperlink" Target="http://mail.google.com/" TargetMode="External"/><Relationship Id="rId4" Type="http://schemas.openxmlformats.org/officeDocument/2006/relationships/hyperlink" Target="http://spacegrant.arizona.edu/" TargetMode="External"/><Relationship Id="rId9" Type="http://schemas.openxmlformats.org/officeDocument/2006/relationships/hyperlink" Target="http://search.live.com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Incremental Improvements to the Web User Experience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Sean Malley</a:t>
            </a:r>
          </a:p>
          <a:p>
            <a:r>
              <a:rPr lang="en-US" dirty="0" smtClean="0"/>
              <a:t>Mentor: Candace Jackson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</a:t>
            </a:r>
            <a:r>
              <a:rPr lang="en-US" dirty="0" err="1" smtClean="0"/>
              <a:t>Applciations</a:t>
            </a:r>
            <a:r>
              <a:rPr lang="en-US" dirty="0" smtClean="0"/>
              <a:t>/Submissions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1028700" y="4457700"/>
            <a:ext cx="43434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Engines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10 Referrers (2 months)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69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Referrer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hlinkClick r:id="rId2"/>
                        </a:rPr>
                        <a:t>http://nasa.asu.edu</a:t>
                      </a:r>
                      <a:endParaRPr lang="en-US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1423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79.23%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hlinkClick r:id="rId3"/>
                        </a:rPr>
                        <a:t>http://www.google.com</a:t>
                      </a:r>
                      <a:endParaRPr lang="en-US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110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6.12%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hlinkClick r:id="rId4"/>
                        </a:rPr>
                        <a:t>http://spacegrant.arizona.edu</a:t>
                      </a:r>
                      <a:endParaRPr lang="en-US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65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3.62%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hlinkClick r:id="rId5"/>
                        </a:rPr>
                        <a:t>http://www.asuwebdevil.com</a:t>
                      </a:r>
                      <a:endParaRPr lang="en-US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63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3.51%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hlinkClick r:id="rId6"/>
                        </a:rPr>
                        <a:t>http://www.ams.org</a:t>
                      </a:r>
                      <a:endParaRPr lang="en-US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1.84%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hlinkClick r:id="rId7"/>
                        </a:rPr>
                        <a:t>http://search.asu.edu</a:t>
                      </a:r>
                      <a:endParaRPr lang="en-US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23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1.28%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hlinkClick r:id="rId8"/>
                        </a:rPr>
                        <a:t>http://images.google.com</a:t>
                      </a:r>
                      <a:endParaRPr lang="en-US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15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0.84%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hlinkClick r:id="rId9"/>
                        </a:rPr>
                        <a:t>http://search.live.com</a:t>
                      </a:r>
                      <a:endParaRPr lang="en-US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7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0.39%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hlinkClick r:id="rId10"/>
                        </a:rPr>
                        <a:t>http://mail.google.com</a:t>
                      </a:r>
                      <a:endParaRPr lang="en-US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6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0.33%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hlinkClick r:id="rId11"/>
                        </a:rPr>
                        <a:t>http://us.mg1.mail.yahoo.com</a:t>
                      </a:r>
                      <a:endParaRPr lang="en-US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6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0.33%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Modifications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Adding top level links for pages resulting in long user search times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Monitor search engine keywords to expand content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Optimize for most common browsers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New procedures for load balancing and form testing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Automate as many staff intensive tasks as possible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Common Searches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0"/>
                <a:gridCol w="76200"/>
                <a:gridCol w="1752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Phrase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Percent 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asu nasa space grant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15.85%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nasa space grant asu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9.76%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asu space grant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6.10%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***REDACTED**</a:t>
                      </a:r>
                      <a:endParaRPr lang="en-US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4.88%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***REDACTED**</a:t>
                      </a:r>
                      <a:endParaRPr lang="en-US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3.66%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***REDACTED**</a:t>
                      </a:r>
                      <a:endParaRPr lang="en-US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3.66%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straw rockets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3.66%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nasa straw rockets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2.44%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nasa space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2.44%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***REDACTED**</a:t>
                      </a:r>
                      <a:endParaRPr lang="en-US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2.44%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Transitioning Our CMS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Old Main Page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Not Easily </a:t>
            </a:r>
            <a:r>
              <a:rPr lang="en-US" sz="2800" dirty="0" err="1" smtClean="0"/>
              <a:t>Themable</a:t>
            </a:r>
            <a:r>
              <a:rPr lang="en-US" sz="2800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Complex Content Management 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Poor Structure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No User Interactivity</a:t>
            </a:r>
          </a:p>
        </p:txBody>
      </p:sp>
      <p:pic>
        <p:nvPicPr>
          <p:cNvPr id="2051" name="Picture 3" descr="C:\Documents and Settings\Owner\Desktop\OldMain.png"/>
          <p:cNvPicPr>
            <a:picLocks noChangeAspect="1" noChangeArrowheads="1"/>
          </p:cNvPicPr>
          <p:nvPr/>
        </p:nvPicPr>
        <p:blipFill>
          <a:blip r:embed="rId2"/>
          <a:srcRect b="16040"/>
          <a:stretch>
            <a:fillRect/>
          </a:stretch>
        </p:blipFill>
        <p:spPr bwMode="auto">
          <a:xfrm>
            <a:off x="2925567" y="1524000"/>
            <a:ext cx="6218433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New NASA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Simple </a:t>
            </a:r>
            <a:r>
              <a:rPr lang="en-US" sz="2800" dirty="0" err="1" smtClean="0"/>
              <a:t>Theming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Centralized Content Management 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User commenting, Statistics, Tracking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 descr="C:\Documents and Settings\Owner\Desktop\NewMai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1524000"/>
            <a:ext cx="5260489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New Gallery</a:t>
            </a:r>
            <a:endParaRPr lang="en-US" dirty="0"/>
          </a:p>
        </p:txBody>
      </p:sp>
      <p:pic>
        <p:nvPicPr>
          <p:cNvPr id="3" name="Picture 2" descr="C:\Documents and Settings\Owner\Desktop\Gallery.png"/>
          <p:cNvPicPr>
            <a:picLocks noChangeAspect="1" noChangeArrowheads="1"/>
          </p:cNvPicPr>
          <p:nvPr/>
        </p:nvPicPr>
        <p:blipFill>
          <a:blip r:embed="rId2"/>
          <a:srcRect t="11145" b="14342"/>
          <a:stretch>
            <a:fillRect/>
          </a:stretch>
        </p:blipFill>
        <p:spPr bwMode="auto">
          <a:xfrm>
            <a:off x="990600" y="1524000"/>
            <a:ext cx="7227983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New Gallery</a:t>
            </a:r>
            <a:endParaRPr lang="en-US" dirty="0"/>
          </a:p>
        </p:txBody>
      </p:sp>
      <p:pic>
        <p:nvPicPr>
          <p:cNvPr id="7170" name="Picture 2" descr="C:\Documents and Settings\Owner\Desktop\GalleyImages.png"/>
          <p:cNvPicPr>
            <a:picLocks noChangeAspect="1" noChangeArrowheads="1"/>
          </p:cNvPicPr>
          <p:nvPr/>
        </p:nvPicPr>
        <p:blipFill>
          <a:blip r:embed="rId2"/>
          <a:srcRect t="12392" b="28812"/>
          <a:stretch>
            <a:fillRect/>
          </a:stretch>
        </p:blipFill>
        <p:spPr bwMode="auto">
          <a:xfrm>
            <a:off x="1066800" y="1524000"/>
            <a:ext cx="6952302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Structure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Cleaner More Easily Maintainable Code</a:t>
            </a:r>
          </a:p>
          <a:p>
            <a:endParaRPr lang="en-US" sz="2000" dirty="0" smtClean="0"/>
          </a:p>
          <a:p>
            <a:r>
              <a:rPr lang="en-US" sz="2000" dirty="0" smtClean="0"/>
              <a:t>All Pages Across Site Updated</a:t>
            </a:r>
          </a:p>
          <a:p>
            <a:endParaRPr lang="en-US" sz="2000" dirty="0" smtClean="0"/>
          </a:p>
          <a:p>
            <a:r>
              <a:rPr lang="en-US" sz="2000" dirty="0" smtClean="0"/>
              <a:t>Better Rendering  &amp; Screen Reader Access</a:t>
            </a:r>
          </a:p>
          <a:p>
            <a:endParaRPr lang="en-US" sz="2000" dirty="0" smtClean="0"/>
          </a:p>
          <a:p>
            <a:r>
              <a:rPr lang="en-US" sz="2000" dirty="0" smtClean="0"/>
              <a:t>Better Search Engine Ranks</a:t>
            </a:r>
            <a:endParaRPr lang="en-US" sz="2000" dirty="0"/>
          </a:p>
        </p:txBody>
      </p:sp>
      <p:pic>
        <p:nvPicPr>
          <p:cNvPr id="6" name="Picture 2" descr="C:\Documents and Settings\Owner\Desktop\VanitySearch.pn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7469" b="7469"/>
          <a:stretch>
            <a:fillRect/>
          </a:stretch>
        </p:blipFill>
        <p:spPr bwMode="auto">
          <a:prstGeom prst="rect">
            <a:avLst/>
          </a:prstGeom>
          <a:noFill/>
        </p:spPr>
      </p:pic>
      <p:sp>
        <p:nvSpPr>
          <p:cNvPr id="7" name="Left Arrow 6"/>
          <p:cNvSpPr/>
          <p:nvPr/>
        </p:nvSpPr>
        <p:spPr>
          <a:xfrm>
            <a:off x="7239000" y="2057400"/>
            <a:ext cx="685800" cy="381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Arrow 7"/>
          <p:cNvSpPr/>
          <p:nvPr/>
        </p:nvSpPr>
        <p:spPr>
          <a:xfrm>
            <a:off x="7239000" y="3429000"/>
            <a:ext cx="685800" cy="381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Continuing Site Analysis to Improve the User </a:t>
            </a:r>
            <a:r>
              <a:rPr lang="en-US" dirty="0" smtClean="0"/>
              <a:t>E</a:t>
            </a:r>
            <a:r>
              <a:rPr lang="en-US" dirty="0" smtClean="0"/>
              <a:t>xperience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Traffic Statistics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~170 unique visitors per day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40% of Traffic occurs on Sunday and Monday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Average visit approximately 220 seconds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Most Requested Pages: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Intern Application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Graduate Application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Opportunities Page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761</TotalTime>
  <Words>298</Words>
  <Application>Microsoft Office PowerPoint</Application>
  <PresentationFormat>On-screen Show (4:3)</PresentationFormat>
  <Paragraphs>114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Module</vt:lpstr>
      <vt:lpstr>Incremental Improvements to the Web User Experience</vt:lpstr>
      <vt:lpstr>Transitioning Our CMS</vt:lpstr>
      <vt:lpstr>The Old Main Page</vt:lpstr>
      <vt:lpstr>The New NASA</vt:lpstr>
      <vt:lpstr>The New Gallery</vt:lpstr>
      <vt:lpstr>The New Gallery</vt:lpstr>
      <vt:lpstr>New Structure</vt:lpstr>
      <vt:lpstr>Continuing Site Analysis to Improve the User Experience</vt:lpstr>
      <vt:lpstr>Basic Traffic Statistics </vt:lpstr>
      <vt:lpstr>User Applciations/Submissions</vt:lpstr>
      <vt:lpstr>Search Engines </vt:lpstr>
      <vt:lpstr>Top 10 Referrers (2 months) </vt:lpstr>
      <vt:lpstr>Implementing Modifications</vt:lpstr>
      <vt:lpstr>Slide 14</vt:lpstr>
      <vt:lpstr>Most Common Searches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Incremental Improvements to the Web User Experience</dc:title>
  <dc:creator>Sean</dc:creator>
  <cp:lastModifiedBy>Sean</cp:lastModifiedBy>
  <cp:revision>18</cp:revision>
  <dcterms:created xsi:type="dcterms:W3CDTF">2009-04-15T03:21:52Z</dcterms:created>
  <dcterms:modified xsi:type="dcterms:W3CDTF">2009-04-16T18:30:23Z</dcterms:modified>
</cp:coreProperties>
</file>